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59" r:id="rId4"/>
    <p:sldId id="261" r:id="rId5"/>
    <p:sldId id="262" r:id="rId6"/>
    <p:sldId id="264" r:id="rId7"/>
    <p:sldId id="258" r:id="rId8"/>
    <p:sldId id="263" r:id="rId9"/>
    <p:sldId id="282" r:id="rId10"/>
    <p:sldId id="266" r:id="rId11"/>
    <p:sldId id="284" r:id="rId12"/>
    <p:sldId id="285" r:id="rId13"/>
    <p:sldId id="286" r:id="rId14"/>
    <p:sldId id="287" r:id="rId15"/>
    <p:sldId id="267" r:id="rId16"/>
    <p:sldId id="272" r:id="rId17"/>
    <p:sldId id="288" r:id="rId18"/>
    <p:sldId id="289" r:id="rId19"/>
    <p:sldId id="269" r:id="rId20"/>
    <p:sldId id="291" r:id="rId21"/>
    <p:sldId id="292" r:id="rId22"/>
    <p:sldId id="297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263"/>
    <a:srgbClr val="18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rgbClr val="C5A26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498080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98080" cy="4800600"/>
          </a:xfrm>
        </p:spPr>
        <p:txBody>
          <a:bodyPr/>
          <a:lstStyle>
            <a:lvl1pPr>
              <a:spcAft>
                <a:spcPts val="1000"/>
              </a:spcAft>
              <a:defRPr>
                <a:latin typeface="Franklin Gothic Book"/>
                <a:cs typeface="Franklin Gothic Book"/>
              </a:defRPr>
            </a:lvl1pPr>
            <a:lvl2pPr>
              <a:spcAft>
                <a:spcPts val="1000"/>
              </a:spcAft>
              <a:defRPr>
                <a:latin typeface="Franklin Gothic Book"/>
                <a:cs typeface="Franklin Gothic Book"/>
              </a:defRPr>
            </a:lvl2pPr>
            <a:lvl3pPr>
              <a:spcAft>
                <a:spcPts val="1000"/>
              </a:spcAft>
              <a:defRPr>
                <a:latin typeface="Franklin Gothic Book"/>
                <a:cs typeface="Franklin Gothic Book"/>
              </a:defRPr>
            </a:lvl3pPr>
            <a:lvl4pPr>
              <a:spcAft>
                <a:spcPts val="1000"/>
              </a:spcAft>
              <a:defRPr>
                <a:latin typeface="Franklin Gothic Book"/>
                <a:cs typeface="Franklin Gothic Book"/>
              </a:defRPr>
            </a:lvl4pPr>
            <a:lvl5pPr>
              <a:spcAft>
                <a:spcPts val="1000"/>
              </a:spcAft>
              <a:defRPr>
                <a:latin typeface="Franklin Gothic Book"/>
                <a:cs typeface="Franklin Gothic Book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dChi Footer 2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993" cy="68762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DA90C6-D8F8-45D2-853B-38C4D42386CB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C50F219-8EA5-4973-B1D9-BCB334340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300" kern="1200">
          <a:solidFill>
            <a:srgbClr val="18476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rgbClr val="C5A263"/>
        </a:buClr>
        <a:buSzPct val="80000"/>
        <a:buFont typeface="Wingdings 2"/>
        <a:buChar char=""/>
        <a:defRPr kumimoji="0" sz="3200" kern="1200">
          <a:solidFill>
            <a:srgbClr val="184760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rgbClr val="C5A263"/>
        </a:buClr>
        <a:buFont typeface="Verdana"/>
        <a:buChar char="◦"/>
        <a:defRPr kumimoji="0" sz="2800" kern="1200">
          <a:solidFill>
            <a:srgbClr val="184760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rgbClr val="C5A263"/>
        </a:buClr>
        <a:buFont typeface="Wingdings 2"/>
        <a:buChar char=""/>
        <a:defRPr kumimoji="0" sz="2400" kern="1200">
          <a:solidFill>
            <a:srgbClr val="184760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rgbClr val="C5A263"/>
        </a:buClr>
        <a:buFont typeface="Wingdings 2"/>
        <a:buChar char=""/>
        <a:defRPr kumimoji="0" sz="2000" kern="1200">
          <a:solidFill>
            <a:srgbClr val="184760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rgbClr val="C5A263"/>
        </a:buClr>
        <a:buFont typeface="Wingdings 2"/>
        <a:buChar char=""/>
        <a:defRPr kumimoji="0" sz="2000" kern="1200">
          <a:solidFill>
            <a:srgbClr val="184760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160" y="2514600"/>
            <a:ext cx="7406640" cy="1472184"/>
          </a:xfrm>
        </p:spPr>
        <p:txBody>
          <a:bodyPr/>
          <a:lstStyle/>
          <a:p>
            <a:r>
              <a:rPr lang="en-US" dirty="0" smtClean="0"/>
              <a:t>MedChi Network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406640" cy="1524000"/>
          </a:xfrm>
        </p:spPr>
        <p:txBody>
          <a:bodyPr/>
          <a:lstStyle/>
          <a:p>
            <a:r>
              <a:rPr lang="en-US" dirty="0" smtClean="0">
                <a:latin typeface="Franklin Gothic Book"/>
                <a:cs typeface="Franklin Gothic Book"/>
              </a:rPr>
              <a:t>An innovative collaborative between physicians and the Maryland medical society. 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4" name="Picture 3" descr="MedChi 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4078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Flexible offerings to support businesses of all sizes</a:t>
            </a:r>
          </a:p>
          <a:p>
            <a:r>
              <a:rPr lang="en-US" dirty="0" smtClean="0"/>
              <a:t>Revenue Cycle Management (billing) is core component</a:t>
            </a:r>
          </a:p>
          <a:p>
            <a:pPr lvl="1"/>
            <a:r>
              <a:rPr lang="en-US" dirty="0" smtClean="0"/>
              <a:t>Service thresholds, costs, and outcomes are all at or better than national benchmarks</a:t>
            </a:r>
          </a:p>
          <a:p>
            <a:r>
              <a:rPr lang="en-US" dirty="0" smtClean="0"/>
              <a:t>Other offerings include health IT, marketing, coding, compliance, contact center, transcription,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498080" cy="1143000"/>
          </a:xfrm>
        </p:spPr>
        <p:txBody>
          <a:bodyPr/>
          <a:lstStyle/>
          <a:p>
            <a:r>
              <a:rPr lang="en-US" dirty="0" smtClean="0"/>
              <a:t>MNS and Accountable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64" y="609600"/>
            <a:ext cx="7289800" cy="6699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Shared Savings 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1752600"/>
            <a:ext cx="7416801" cy="419305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latin typeface="Franklin Gothic Book"/>
                <a:cs typeface="Franklin Gothic Book"/>
              </a:rPr>
              <a:t>CMS innovation intended to help physicians, hospitals, and other health care providers coordinate </a:t>
            </a:r>
            <a:r>
              <a:rPr lang="en-US" sz="3000" dirty="0" smtClean="0">
                <a:latin typeface="Franklin Gothic Book"/>
                <a:cs typeface="Franklin Gothic Book"/>
              </a:rPr>
              <a:t>care</a:t>
            </a:r>
            <a:endParaRPr lang="en-US" sz="1200" dirty="0">
              <a:latin typeface="Franklin Gothic Book"/>
              <a:cs typeface="Franklin Gothic Book"/>
            </a:endParaRPr>
          </a:p>
          <a:p>
            <a:r>
              <a:rPr lang="en-US" sz="3000" dirty="0">
                <a:latin typeface="Franklin Gothic Book"/>
                <a:cs typeface="Franklin Gothic Book"/>
              </a:rPr>
              <a:t>Incentives are offered to separate entities to work together to reduce the cost of care for the Medicare </a:t>
            </a:r>
            <a:r>
              <a:rPr lang="en-US" sz="3000" dirty="0" smtClean="0">
                <a:latin typeface="Franklin Gothic Book"/>
                <a:cs typeface="Franklin Gothic Book"/>
              </a:rPr>
              <a:t>population</a:t>
            </a:r>
            <a:endParaRPr lang="en-US" sz="1200" dirty="0">
              <a:latin typeface="Franklin Gothic Book"/>
              <a:cs typeface="Franklin Gothic Book"/>
            </a:endParaRPr>
          </a:p>
          <a:p>
            <a:r>
              <a:rPr lang="en-US" sz="3000" dirty="0">
                <a:latin typeface="Franklin Gothic Book"/>
                <a:cs typeface="Franklin Gothic Book"/>
              </a:rPr>
              <a:t>The Medicare Shared Savings Programs will reward savings if participants meet 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29048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" y="152400"/>
            <a:ext cx="749808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Program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295400"/>
            <a:ext cx="7670800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An ACO must have at least 5,000 Medicare beneficiaries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Beneficiaries are assigned based on the location they receive majority of their primary care services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There is no required network or other restrictions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Patients may opt-out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At least 75% of the ACO governing board must consist of health care providers participating within the ACO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ACO must strive to achieve the 3 CMS goals of better patient care, improved population health, and lower costs</a:t>
            </a:r>
          </a:p>
        </p:txBody>
      </p:sp>
    </p:spTree>
    <p:extLst>
      <p:ext uri="{BB962C8B-B14F-4D97-AF65-F5344CB8AC3E}">
        <p14:creationId xmlns:p14="http://schemas.microsoft.com/office/powerpoint/2010/main" val="21003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70" y="457200"/>
            <a:ext cx="7182977" cy="6699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Advance Payment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58" y="1524000"/>
            <a:ext cx="7454681" cy="477233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Franklin Gothic Book"/>
                <a:cs typeface="Franklin Gothic Book"/>
              </a:rPr>
              <a:t>Shared savings programs take time and money to implement, Advanced Payment </a:t>
            </a:r>
            <a:r>
              <a:rPr lang="en-US" dirty="0" smtClean="0">
                <a:latin typeface="Franklin Gothic Book"/>
                <a:cs typeface="Franklin Gothic Book"/>
              </a:rPr>
              <a:t>helps to cover some upfront and on-going costs</a:t>
            </a:r>
            <a:endParaRPr lang="en-US" sz="1200" dirty="0">
              <a:latin typeface="Franklin Gothic Book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Non-recourse loan available to physician-led, rural ACOs (loan must be repaid with savings or will be forgiven if there is no savings)</a:t>
            </a:r>
            <a:endParaRPr lang="en-US" sz="1200" dirty="0">
              <a:latin typeface="Franklin Gothic Book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Competitive offering with application scoring is based on specific group criteria</a:t>
            </a:r>
            <a:endParaRPr lang="en-US" sz="1200" dirty="0">
              <a:latin typeface="Franklin Gothic Book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ACOs must adhere to spend plan for Advance Payment funds</a:t>
            </a:r>
          </a:p>
          <a:p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011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MNS Accountable Care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Owner and operator of 3 Medicare Shared Savings Program Advance Payment ACOs</a:t>
            </a:r>
            <a:endParaRPr lang="en-US" sz="1200" dirty="0"/>
          </a:p>
          <a:p>
            <a:pPr lvl="1"/>
            <a:r>
              <a:rPr lang="en-US" dirty="0"/>
              <a:t>All participants are primary care providers</a:t>
            </a:r>
          </a:p>
          <a:p>
            <a:pPr lvl="1"/>
            <a:r>
              <a:rPr lang="en-US" dirty="0"/>
              <a:t>Competitive program with certain restrictions regarding revenue, participants, and geography</a:t>
            </a:r>
          </a:p>
          <a:p>
            <a:pPr lvl="1"/>
            <a:r>
              <a:rPr lang="en-US" dirty="0"/>
              <a:t>Non-recourse loan to support start-up; must be repaid with </a:t>
            </a:r>
            <a:r>
              <a:rPr lang="en-US" dirty="0" smtClean="0"/>
              <a:t>savings</a:t>
            </a:r>
            <a:endParaRPr lang="en-US" sz="1200" dirty="0"/>
          </a:p>
          <a:p>
            <a:r>
              <a:rPr lang="en-US" dirty="0"/>
              <a:t>Affiliate partner of 4 MSSP ACOs (not advance payment), and looking to work with additional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NS ACO 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7" y="1138856"/>
            <a:ext cx="8415535" cy="481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91" y="424049"/>
            <a:ext cx="6834108" cy="6699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MNS ACO Geography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32517" y="2973659"/>
            <a:ext cx="258698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Western Maryland ACO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July 2012 start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- 6,000 beneficiaries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- 20 providers</a:t>
            </a:r>
            <a:endParaRPr lang="en-US" dirty="0">
              <a:solidFill>
                <a:srgbClr val="1847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2517" y="4161288"/>
            <a:ext cx="2586983" cy="1200329"/>
          </a:xfrm>
          <a:prstGeom prst="rect">
            <a:avLst/>
          </a:prstGeom>
          <a:solidFill>
            <a:srgbClr val="FFFFFF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Eastern Shore ACO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July 2012 start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- 6,500* beneficiaries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- 45 providers</a:t>
            </a:r>
            <a:endParaRPr lang="en-US" dirty="0">
              <a:solidFill>
                <a:srgbClr val="1847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2517" y="5348917"/>
            <a:ext cx="2586983" cy="1200329"/>
          </a:xfrm>
          <a:prstGeom prst="rect">
            <a:avLst/>
          </a:prstGeom>
          <a:solidFill>
            <a:srgbClr val="FFFFFF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Lower Shore ACO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January 2013 start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- 10,000 beneficiaries</a:t>
            </a:r>
          </a:p>
          <a:p>
            <a:r>
              <a:rPr lang="en-US" dirty="0">
                <a:solidFill>
                  <a:srgbClr val="184760"/>
                </a:solidFill>
                <a:latin typeface="Franklin Gothic Book"/>
                <a:cs typeface="Franklin Gothic Book"/>
              </a:rPr>
              <a:t> </a:t>
            </a:r>
            <a:r>
              <a:rPr lang="en-US" dirty="0" smtClean="0">
                <a:solidFill>
                  <a:srgbClr val="184760"/>
                </a:solidFill>
                <a:latin typeface="Franklin Gothic Book"/>
                <a:cs typeface="Franklin Gothic Book"/>
              </a:rPr>
              <a:t> - 35 providers</a:t>
            </a:r>
            <a:endParaRPr lang="en-US" dirty="0">
              <a:solidFill>
                <a:srgbClr val="184760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619500" y="2973659"/>
            <a:ext cx="825500" cy="3331891"/>
          </a:xfrm>
          <a:prstGeom prst="rtTriangl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800" y="2973659"/>
            <a:ext cx="626117" cy="3668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97287" y="1184862"/>
            <a:ext cx="8412499" cy="4428248"/>
            <a:chOff x="497287" y="1184862"/>
            <a:chExt cx="8412499" cy="4428248"/>
          </a:xfrm>
        </p:grpSpPr>
        <p:sp>
          <p:nvSpPr>
            <p:cNvPr id="10" name="Oval 9"/>
            <p:cNvSpPr/>
            <p:nvPr/>
          </p:nvSpPr>
          <p:spPr>
            <a:xfrm rot="20379863">
              <a:off x="497287" y="1184862"/>
              <a:ext cx="2527300" cy="1638318"/>
            </a:xfrm>
            <a:prstGeom prst="ellipse">
              <a:avLst/>
            </a:prstGeom>
            <a:solidFill>
              <a:srgbClr val="18476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18004913">
              <a:off x="5657560" y="1765096"/>
              <a:ext cx="3491998" cy="2378958"/>
            </a:xfrm>
            <a:prstGeom prst="ellipse">
              <a:avLst/>
            </a:prstGeom>
            <a:solidFill>
              <a:srgbClr val="18476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9678403">
              <a:off x="6853028" y="4345701"/>
              <a:ext cx="2056758" cy="1267409"/>
            </a:xfrm>
            <a:prstGeom prst="ellipse">
              <a:avLst/>
            </a:prstGeom>
            <a:solidFill>
              <a:srgbClr val="18476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085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209" y="304800"/>
            <a:ext cx="7498080" cy="100051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Initial Goals </a:t>
            </a:r>
            <a:r>
              <a:rPr lang="en-US" sz="4000" dirty="0"/>
              <a:t>and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188" y="1371600"/>
            <a:ext cx="8106212" cy="50461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Foundation for ACO development: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Avoid overburdening practices</a:t>
            </a:r>
            <a:endParaRPr lang="en-US" sz="1100" dirty="0">
              <a:latin typeface="Franklin Gothic Book"/>
              <a:cs typeface="Franklin Gothic Book"/>
            </a:endParaRPr>
          </a:p>
          <a:p>
            <a:pPr lvl="1">
              <a:spcBef>
                <a:spcPts val="600"/>
              </a:spcBef>
            </a:pPr>
            <a:r>
              <a:rPr lang="en-US" dirty="0">
                <a:latin typeface="Franklin Gothic Book"/>
                <a:cs typeface="Franklin Gothic Book"/>
              </a:rPr>
              <a:t>Capture data consistently for analysis and reporting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Share health info safely and effectively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Contribute resources where possible</a:t>
            </a:r>
            <a:endParaRPr lang="en-US" sz="1300" dirty="0">
              <a:latin typeface="Franklin Gothic Book"/>
              <a:cs typeface="Franklin Gothic Book"/>
            </a:endParaRPr>
          </a:p>
          <a:p>
            <a:r>
              <a:rPr lang="en-US" dirty="0" smtClean="0">
                <a:latin typeface="Franklin Gothic Book"/>
                <a:cs typeface="Franklin Gothic Book"/>
              </a:rPr>
              <a:t>Quality improvement strategy:</a:t>
            </a:r>
            <a:endParaRPr lang="en-US" dirty="0">
              <a:latin typeface="Franklin Gothic Book"/>
              <a:cs typeface="Franklin Gothic Book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Ensure preventive services are offered consistently</a:t>
            </a:r>
            <a:endParaRPr lang="en-US" dirty="0">
              <a:latin typeface="Franklin Gothic Book"/>
              <a:cs typeface="Franklin Gothic Book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Avoid Emergency Department utilization when possible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Support transitions of care to prevent readmissions</a:t>
            </a:r>
          </a:p>
          <a:p>
            <a:pPr marL="402289" lvl="1" indent="0">
              <a:spcBef>
                <a:spcPts val="600"/>
              </a:spcBef>
              <a:buNone/>
            </a:pPr>
            <a:endParaRPr lang="en-US" sz="13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297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09" y="337898"/>
            <a:ext cx="7498080" cy="100051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Strategic 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888" y="1361296"/>
            <a:ext cx="7664760" cy="50461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Short</a:t>
            </a:r>
            <a:r>
              <a:rPr lang="en-US" dirty="0">
                <a:latin typeface="Franklin Gothic Book"/>
                <a:cs typeface="Franklin Gothic Book"/>
              </a:rPr>
              <a:t>-term Concerns: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Franklin Gothic Book"/>
                <a:cs typeface="Franklin Gothic Book"/>
              </a:rPr>
              <a:t>Physicians and staff must be willing to adapt to ACO guidelines and incorporate best practices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Franklin Gothic Book"/>
                <a:cs typeface="Franklin Gothic Book"/>
              </a:rPr>
              <a:t>IT must securely facilitate data sharing, analytics, and care management </a:t>
            </a:r>
            <a:endParaRPr lang="en-US" sz="1300" dirty="0">
              <a:latin typeface="Franklin Gothic Book"/>
              <a:cs typeface="Franklin Gothic Book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Franklin Gothic Book"/>
                <a:cs typeface="Franklin Gothic Book"/>
              </a:rPr>
              <a:t>Long-term Concerns: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>
                <a:latin typeface="Franklin Gothic Book"/>
                <a:cs typeface="Franklin Gothic Book"/>
              </a:rPr>
              <a:t>Patients must take </a:t>
            </a:r>
            <a:r>
              <a:rPr lang="en-US" dirty="0" smtClean="0">
                <a:latin typeface="Franklin Gothic Book"/>
                <a:cs typeface="Franklin Gothic Book"/>
              </a:rPr>
              <a:t>responsibility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latin typeface="Franklin Gothic Book"/>
                <a:cs typeface="Franklin Gothic Book"/>
              </a:rPr>
              <a:t>ACO must drive value for all stakeholders 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761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576" indent="-514290">
              <a:buFont typeface="+mj-lt"/>
              <a:buAutoNum type="arabicParenR"/>
            </a:pPr>
            <a:r>
              <a:rPr lang="en-US" dirty="0"/>
              <a:t>Local care coordinators </a:t>
            </a:r>
          </a:p>
          <a:p>
            <a:pPr marL="946293" lvl="2" indent="-342860">
              <a:buFontTx/>
              <a:buChar char="-"/>
            </a:pPr>
            <a:r>
              <a:rPr lang="en-US" dirty="0"/>
              <a:t>Chosen from current office staff, charged with day-to-day patient interactions, data recording, and customer </a:t>
            </a:r>
            <a:r>
              <a:rPr lang="en-US" dirty="0" smtClean="0"/>
              <a:t>service</a:t>
            </a:r>
            <a:endParaRPr lang="en-US" sz="1200" dirty="0"/>
          </a:p>
          <a:p>
            <a:pPr marL="596576" indent="-514290">
              <a:buFont typeface="+mj-lt"/>
              <a:buAutoNum type="arabicParenR"/>
            </a:pPr>
            <a:r>
              <a:rPr lang="en-US" dirty="0"/>
              <a:t>Central nurse managers </a:t>
            </a:r>
          </a:p>
          <a:p>
            <a:pPr marL="946293" lvl="2" indent="-342860">
              <a:buFontTx/>
              <a:buChar char="-"/>
            </a:pPr>
            <a:r>
              <a:rPr lang="en-US" dirty="0"/>
              <a:t>Focus on high-risk subset of the total population, managing telehealth pilots, and building care plans </a:t>
            </a:r>
            <a:endParaRPr lang="en-US" sz="1200" dirty="0"/>
          </a:p>
          <a:p>
            <a:pPr marL="596576" indent="-514290">
              <a:buFont typeface="+mj-lt"/>
              <a:buAutoNum type="arabicParenR"/>
            </a:pPr>
            <a:r>
              <a:rPr lang="en-US" dirty="0"/>
              <a:t>Robust IT system </a:t>
            </a:r>
          </a:p>
          <a:p>
            <a:pPr marL="946293" lvl="2" indent="-342860">
              <a:buFontTx/>
              <a:buChar char="-"/>
            </a:pPr>
            <a:r>
              <a:rPr lang="en-US" dirty="0"/>
              <a:t>Allow real-time data sharing in support of population and individual health management across multiple </a:t>
            </a:r>
            <a:r>
              <a:rPr lang="en-US" dirty="0" smtClean="0"/>
              <a:t>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498080" cy="1143000"/>
          </a:xfrm>
        </p:spPr>
        <p:txBody>
          <a:bodyPr/>
          <a:lstStyle/>
          <a:p>
            <a:r>
              <a:rPr lang="en-US" dirty="0" smtClean="0"/>
              <a:t>History of 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0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446" y="661497"/>
            <a:ext cx="6467441" cy="6699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Current Health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8713" y="1626280"/>
            <a:ext cx="7169022" cy="48077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Participants at various stages of EHR adoption across multiple platforms</a:t>
            </a:r>
            <a:endParaRPr lang="en-US" sz="1200" dirty="0" smtClean="0">
              <a:latin typeface="Franklin Gothic Book"/>
              <a:cs typeface="Franklin Gothic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State HIE (CRISP) supports DIRECT messaging and hospital notifications</a:t>
            </a:r>
            <a:endParaRPr lang="en-US" sz="1200" dirty="0" smtClean="0">
              <a:latin typeface="Franklin Gothic Book"/>
              <a:cs typeface="Franklin Gothic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MNS developed proprietary systems for data warehousing, data exchange</a:t>
            </a:r>
            <a:endParaRPr lang="en-US" sz="1200" dirty="0" smtClean="0">
              <a:latin typeface="Franklin Gothic Book"/>
              <a:cs typeface="Franklin Gothic Book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Covisint selected for analytics/risk stratification, user interface, MPI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833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09" y="109298"/>
            <a:ext cx="7498080" cy="100051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Web Portal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888" y="954896"/>
            <a:ext cx="7664760" cy="45480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Data gathering at the point of care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6" name="Picture 5" descr="Screen Shot 2013-10-30 at 12.35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/>
        </p:blipFill>
        <p:spPr>
          <a:xfrm>
            <a:off x="1025087" y="1473200"/>
            <a:ext cx="7264677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09" y="236298"/>
            <a:ext cx="7498080" cy="100051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Secure Messaging – </a:t>
            </a:r>
            <a:r>
              <a:rPr lang="en-US" sz="4000" dirty="0" err="1" smtClean="0"/>
              <a:t>DocbookMD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03500" y="1054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1"/>
            <a:ext cx="2146478" cy="38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image[2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2232338" cy="39624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image[3]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00400"/>
            <a:ext cx="1760113" cy="3124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image[4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00400"/>
            <a:ext cx="1803043" cy="32004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858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ACOs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Provider Expansion</a:t>
            </a:r>
          </a:p>
          <a:p>
            <a:pPr lvl="1"/>
            <a:r>
              <a:rPr lang="en-US" dirty="0"/>
              <a:t>Additional primary care physicians, specialists, skilled nursing facilities, urgent care centers, </a:t>
            </a:r>
            <a:r>
              <a:rPr lang="en-US" dirty="0" smtClean="0"/>
              <a:t>hospitals</a:t>
            </a:r>
            <a:endParaRPr lang="en-US" sz="1300" dirty="0"/>
          </a:p>
          <a:p>
            <a:r>
              <a:rPr lang="en-US" dirty="0"/>
              <a:t>Payor Expansion</a:t>
            </a:r>
          </a:p>
          <a:p>
            <a:pPr lvl="1"/>
            <a:r>
              <a:rPr lang="en-US" dirty="0"/>
              <a:t>Commercial bundle payment models (PCMH, ACO-like arrangements)</a:t>
            </a:r>
          </a:p>
          <a:p>
            <a:pPr lvl="1"/>
            <a:r>
              <a:rPr lang="en-US" dirty="0"/>
              <a:t>Medicaid ACO pilots</a:t>
            </a:r>
          </a:p>
          <a:p>
            <a:pPr lvl="1"/>
            <a:r>
              <a:rPr lang="en-US" dirty="0"/>
              <a:t>Other innovative care delivery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7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543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joining us here today!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3886200"/>
            <a:ext cx="2895600" cy="1993737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Book"/>
                <a:cs typeface="Franklin Gothic Book"/>
              </a:rPr>
              <a:t>Craig R. Behm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Book"/>
                <a:cs typeface="Franklin Gothic Book"/>
              </a:rPr>
              <a:t>Executive </a:t>
            </a:r>
            <a:r>
              <a:rPr lang="en-US" sz="2000" dirty="0" smtClean="0">
                <a:latin typeface="Franklin Gothic Book"/>
                <a:cs typeface="Franklin Gothic Book"/>
              </a:rPr>
              <a:t>Director</a:t>
            </a:r>
            <a:endParaRPr lang="en-US" sz="2000" dirty="0">
              <a:latin typeface="Franklin Gothic Book"/>
              <a:cs typeface="Franklin Gothic Book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Book"/>
                <a:cs typeface="Franklin Gothic Book"/>
              </a:rPr>
              <a:t>888-507-6024 (office)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Book"/>
                <a:cs typeface="Franklin Gothic Book"/>
              </a:rPr>
              <a:t>410-207-7192 (cell)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Book"/>
                <a:cs typeface="Franklin Gothic Book"/>
              </a:rPr>
              <a:t>cbehm@medchi.org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0200" y="3886200"/>
            <a:ext cx="2819400" cy="199373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5A263"/>
              </a:buClr>
              <a:buSzPct val="80000"/>
              <a:buFont typeface="Wingdings 2"/>
              <a:buChar char=""/>
              <a:defRPr kumimoji="0" sz="32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spcAft>
                <a:spcPts val="1000"/>
              </a:spcAft>
              <a:buClr>
                <a:srgbClr val="C5A263"/>
              </a:buClr>
              <a:buFont typeface="Verdana"/>
              <a:buChar char="◦"/>
              <a:defRPr kumimoji="0" sz="28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4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0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0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2000" dirty="0" smtClean="0"/>
              <a:t>Parag Shah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2000" dirty="0" smtClean="0"/>
              <a:t>Board Chair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2000" dirty="0" smtClean="0"/>
              <a:t>301-990-3995 (office)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2000" dirty="0" smtClean="0"/>
              <a:t>410-963-5128 (cell)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n-US" sz="2000" dirty="0"/>
              <a:t>p</a:t>
            </a:r>
            <a:r>
              <a:rPr lang="en-US" sz="2000" dirty="0" smtClean="0"/>
              <a:t>arag.shah@hpiinc.com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Private practices are struggling more than ever because of a number of new and expanding initiatives:</a:t>
            </a:r>
          </a:p>
        </p:txBody>
      </p:sp>
      <p:pic>
        <p:nvPicPr>
          <p:cNvPr id="4" name="Picture 3" descr="Screen Shot 2013-09-11 at 5.4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3505200"/>
            <a:ext cx="2895600" cy="2705932"/>
          </a:xfrm>
          <a:prstGeom prst="rect">
            <a:avLst/>
          </a:prstGeom>
          <a:ln>
            <a:solidFill>
              <a:srgbClr val="C5A263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3124200"/>
            <a:ext cx="4724400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5A263"/>
              </a:buClr>
              <a:buSzPct val="80000"/>
              <a:buFont typeface="Wingdings 2"/>
              <a:buChar char=""/>
              <a:defRPr kumimoji="0" sz="32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spcAft>
                <a:spcPts val="1000"/>
              </a:spcAft>
              <a:buClr>
                <a:srgbClr val="C5A263"/>
              </a:buClr>
              <a:buFont typeface="Verdana"/>
              <a:buChar char="◦"/>
              <a:defRPr kumimoji="0" sz="28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4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0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5A263"/>
              </a:buClr>
              <a:buFont typeface="Wingdings 2"/>
              <a:buChar char=""/>
              <a:defRPr kumimoji="0" sz="2000" kern="1200">
                <a:solidFill>
                  <a:srgbClr val="184760"/>
                </a:solidFill>
                <a:latin typeface="Franklin Gothic Book"/>
                <a:ea typeface="+mn-ea"/>
                <a:cs typeface="Franklin Gothic Book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dirty="0" smtClean="0"/>
              <a:t>New payment systems are requiring evermore documentation for quality</a:t>
            </a:r>
          </a:p>
          <a:p>
            <a:pPr lvl="1"/>
            <a:r>
              <a:rPr lang="en-US" dirty="0" smtClean="0"/>
              <a:t>Hospitals are expanding with no end in sight</a:t>
            </a:r>
          </a:p>
          <a:p>
            <a:pPr lvl="1"/>
            <a:r>
              <a:rPr lang="en-US" dirty="0" smtClean="0"/>
              <a:t>Revenue for independent groups is shrinking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498080" cy="1143000"/>
          </a:xfrm>
        </p:spPr>
        <p:txBody>
          <a:bodyPr/>
          <a:lstStyle/>
          <a:p>
            <a:r>
              <a:rPr lang="en-US" dirty="0" smtClean="0"/>
              <a:t>MedChi’s Solution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60120" y="1295400"/>
            <a:ext cx="7498080" cy="53800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Focus on supporting independent practices with end-to-end services</a:t>
            </a:r>
          </a:p>
          <a:p>
            <a:pPr lvl="1"/>
            <a:r>
              <a:rPr lang="en-US" dirty="0" smtClean="0"/>
              <a:t>Practices are a system – everything needs to work together</a:t>
            </a:r>
          </a:p>
          <a:p>
            <a:r>
              <a:rPr lang="en-US" dirty="0" smtClean="0"/>
              <a:t>Provide resources to practices as businesses not clinics</a:t>
            </a:r>
          </a:p>
          <a:p>
            <a:pPr lvl="1"/>
            <a:r>
              <a:rPr lang="en-US" dirty="0" smtClean="0"/>
              <a:t>Physicians are seeing patients, staff are supporting day to day activities – businesses still need strategic plans, capital budgets, training programs, websites…</a:t>
            </a:r>
          </a:p>
          <a:p>
            <a:r>
              <a:rPr lang="en-US" dirty="0" smtClean="0"/>
              <a:t>Develop </a:t>
            </a:r>
            <a:r>
              <a:rPr lang="en-US" dirty="0"/>
              <a:t>Accountable Care Organizations (ACOs) and other models that encourage physician collaboration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14103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MedChi created a joint venture with Health Prime International (HPI) to provide expanded services directly to physicians</a:t>
            </a:r>
          </a:p>
          <a:p>
            <a:r>
              <a:rPr lang="en-US" dirty="0" smtClean="0"/>
              <a:t>Both organizations bring unique strengths to MedChi Network Services (MNS):</a:t>
            </a:r>
          </a:p>
          <a:p>
            <a:pPr lvl="1"/>
            <a:r>
              <a:rPr lang="en-US" dirty="0" smtClean="0"/>
              <a:t>Medical Society is the ‘seal of approval’</a:t>
            </a:r>
          </a:p>
          <a:p>
            <a:pPr lvl="1"/>
            <a:r>
              <a:rPr lang="en-US" dirty="0" smtClean="0"/>
              <a:t>HPI is the experienced service provider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914400"/>
            <a:ext cx="749808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MNS Mission: </a:t>
            </a:r>
            <a:br>
              <a:rPr lang="en-US" dirty="0" smtClean="0"/>
            </a:br>
            <a:r>
              <a:rPr lang="en-US" dirty="0" smtClean="0"/>
              <a:t>To support the Private Practice of Medicine</a:t>
            </a:r>
            <a:endParaRPr lang="en-US" dirty="0"/>
          </a:p>
        </p:txBody>
      </p:sp>
      <p:pic>
        <p:nvPicPr>
          <p:cNvPr id="4" name="Picture 3" descr="Screen Shot 2013-09-04 at 10.51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640440"/>
            <a:ext cx="4876800" cy="353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chi Logo.jpg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4419600"/>
            <a:ext cx="5562600" cy="2249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MedChi’s Practice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6962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Resources to answer typical practice questions</a:t>
            </a:r>
          </a:p>
          <a:p>
            <a:r>
              <a:rPr lang="en-US" sz="2800" dirty="0" smtClean="0"/>
              <a:t>Sub-recipient to Regional Extension Center to help with EHR transitions</a:t>
            </a:r>
            <a:endParaRPr lang="en-US" sz="2800" dirty="0"/>
          </a:p>
          <a:p>
            <a:r>
              <a:rPr lang="en-US" sz="2800" dirty="0" smtClean="0"/>
              <a:t>Quickly became </a:t>
            </a:r>
            <a:r>
              <a:rPr lang="en-US" sz="2800" dirty="0"/>
              <a:t>largest state-designated Management Services </a:t>
            </a:r>
            <a:r>
              <a:rPr lang="en-US" sz="2800" dirty="0" smtClean="0"/>
              <a:t>Organization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PI Logo.png"/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260" y="4419600"/>
            <a:ext cx="7525940" cy="2038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2819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Founded in 2003 to provide back office business solutions and technology</a:t>
            </a:r>
          </a:p>
          <a:p>
            <a:r>
              <a:rPr lang="en-US" dirty="0" smtClean="0"/>
              <a:t>Investment in infrastructure and human resources allow for a comprehensive suite of services </a:t>
            </a:r>
          </a:p>
          <a:p>
            <a:r>
              <a:rPr lang="en-US" dirty="0" smtClean="0"/>
              <a:t>Currently working with over 1,000 physicians across the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our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services include a significant member discount or are offered at cost</a:t>
            </a:r>
          </a:p>
          <a:p>
            <a:pPr lvl="1"/>
            <a:r>
              <a:rPr lang="en-US" dirty="0" smtClean="0"/>
              <a:t>For example, the discount for Revenue Cycle Management (billing) is more than the cost of MedChi membership</a:t>
            </a:r>
          </a:p>
          <a:p>
            <a:r>
              <a:rPr lang="en-US" dirty="0" smtClean="0"/>
              <a:t>MNS provides programming and resources back to MedChi </a:t>
            </a:r>
          </a:p>
          <a:p>
            <a:pPr lvl="1"/>
            <a:r>
              <a:rPr lang="en-US" dirty="0" smtClean="0"/>
              <a:t>First Thursday webinar series, continuing medical education programs, practice management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2419</TotalTime>
  <Words>1016</Words>
  <Application>Microsoft Macintosh PowerPoint</Application>
  <PresentationFormat>On-screen Show (4:3)</PresentationFormat>
  <Paragraphs>124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MedChi Network Services</vt:lpstr>
      <vt:lpstr>History of MNS</vt:lpstr>
      <vt:lpstr>The Problem</vt:lpstr>
      <vt:lpstr>MedChi’s Solution</vt:lpstr>
      <vt:lpstr>Strategic Partnership</vt:lpstr>
      <vt:lpstr>MNS Mission:  To support the Private Practice of Medicine</vt:lpstr>
      <vt:lpstr>History of MedChi’s Practice Services</vt:lpstr>
      <vt:lpstr>History of HPI</vt:lpstr>
      <vt:lpstr>Helping our Profession</vt:lpstr>
      <vt:lpstr>Practice Services</vt:lpstr>
      <vt:lpstr>MNS and Accountable Care</vt:lpstr>
      <vt:lpstr>Shared Savings Program Overview</vt:lpstr>
      <vt:lpstr>Program Requirements</vt:lpstr>
      <vt:lpstr>Advance Payment ACOs</vt:lpstr>
      <vt:lpstr>MNS Accountable Care Organizations</vt:lpstr>
      <vt:lpstr>MNS ACO Geography</vt:lpstr>
      <vt:lpstr>Initial Goals and Expectations</vt:lpstr>
      <vt:lpstr>Strategic Focus</vt:lpstr>
      <vt:lpstr>Care Coordination Model</vt:lpstr>
      <vt:lpstr>Current Health IT</vt:lpstr>
      <vt:lpstr>Web Portal</vt:lpstr>
      <vt:lpstr>Secure Messaging – DocbookMD</vt:lpstr>
      <vt:lpstr>Future of ACOs</vt:lpstr>
      <vt:lpstr>Questions?   Thank you for joining us here today!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Vipul Shah</dc:creator>
  <cp:lastModifiedBy>Craig Behm</cp:lastModifiedBy>
  <cp:revision>64</cp:revision>
  <dcterms:created xsi:type="dcterms:W3CDTF">2012-09-18T20:07:51Z</dcterms:created>
  <dcterms:modified xsi:type="dcterms:W3CDTF">2014-02-10T21:48:01Z</dcterms:modified>
</cp:coreProperties>
</file>